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86692950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37358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906854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4511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41215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75176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46582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760023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94256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467303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47172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77556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20288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622192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37413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9649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dk1"/>
              </a:buClr>
              <a:defRPr>
                <a:solidFill>
                  <a:schemeClr val="dk1"/>
                </a:solidFill>
              </a:defRPr>
            </a:lvl1pPr>
            <a:lvl2pPr lvl="1">
              <a:spcBef>
                <a:spcPts val="0"/>
              </a:spcBef>
              <a:buClr>
                <a:schemeClr val="dk1"/>
              </a:buClr>
              <a:defRPr>
                <a:solidFill>
                  <a:schemeClr val="dk1"/>
                </a:solidFill>
              </a:defRPr>
            </a:lvl2pPr>
            <a:lvl3pPr lvl="2">
              <a:spcBef>
                <a:spcPts val="0"/>
              </a:spcBef>
              <a:buClr>
                <a:schemeClr val="dk1"/>
              </a:buClr>
              <a:defRPr>
                <a:solidFill>
                  <a:schemeClr val="dk1"/>
                </a:solidFill>
              </a:defRPr>
            </a:lvl3pPr>
            <a:lvl4pPr lvl="3">
              <a:spcBef>
                <a:spcPts val="0"/>
              </a:spcBef>
              <a:buClr>
                <a:schemeClr val="dk1"/>
              </a:buClr>
              <a:defRPr>
                <a:solidFill>
                  <a:schemeClr val="dk1"/>
                </a:solidFill>
              </a:defRPr>
            </a:lvl4pPr>
            <a:lvl5pPr lvl="4">
              <a:spcBef>
                <a:spcPts val="0"/>
              </a:spcBef>
              <a:buClr>
                <a:schemeClr val="dk1"/>
              </a:buClr>
              <a:defRPr>
                <a:solidFill>
                  <a:schemeClr val="dk1"/>
                </a:solidFill>
              </a:defRPr>
            </a:lvl5pPr>
            <a:lvl6pPr lvl="5">
              <a:spcBef>
                <a:spcPts val="0"/>
              </a:spcBef>
              <a:buClr>
                <a:schemeClr val="dk1"/>
              </a:buClr>
              <a:defRPr>
                <a:solidFill>
                  <a:schemeClr val="dk1"/>
                </a:solidFill>
              </a:defRPr>
            </a:lvl6pPr>
            <a:lvl7pPr lvl="6">
              <a:spcBef>
                <a:spcPts val="0"/>
              </a:spcBef>
              <a:buClr>
                <a:schemeClr val="dk1"/>
              </a:buClr>
              <a:defRPr>
                <a:solidFill>
                  <a:schemeClr val="dk1"/>
                </a:solidFill>
              </a:defRPr>
            </a:lvl7pPr>
            <a:lvl8pPr lvl="7">
              <a:spcBef>
                <a:spcPts val="0"/>
              </a:spcBef>
              <a:buClr>
                <a:schemeClr val="dk1"/>
              </a:buClr>
              <a:defRPr>
                <a:solidFill>
                  <a:schemeClr val="dk1"/>
                </a:solidFill>
              </a:defRPr>
            </a:lvl8pPr>
            <a:lvl9pPr lvl="8">
              <a:spcBef>
                <a:spcPts val="0"/>
              </a:spcBef>
              <a:buClr>
                <a:schemeClr val="dk1"/>
              </a:buClr>
              <a:defRPr>
                <a:solidFill>
                  <a:schemeClr val="dk1"/>
                </a:solidFill>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defRPr sz="1800">
                <a:solidFill>
                  <a:schemeClr val="lt2"/>
                </a:solidFill>
              </a:defRPr>
            </a:lvl1pPr>
            <a:lvl2pPr lvl="1">
              <a:lnSpc>
                <a:spcPct val="115000"/>
              </a:lnSpc>
              <a:spcBef>
                <a:spcPts val="0"/>
              </a:spcBef>
              <a:spcAft>
                <a:spcPts val="1600"/>
              </a:spcAft>
              <a:buClr>
                <a:schemeClr val="lt2"/>
              </a:buClr>
              <a:defRPr>
                <a:solidFill>
                  <a:schemeClr val="lt2"/>
                </a:solidFill>
              </a:defRPr>
            </a:lvl2pPr>
            <a:lvl3pPr lvl="2">
              <a:lnSpc>
                <a:spcPct val="115000"/>
              </a:lnSpc>
              <a:spcBef>
                <a:spcPts val="0"/>
              </a:spcBef>
              <a:spcAft>
                <a:spcPts val="1600"/>
              </a:spcAft>
              <a:buClr>
                <a:schemeClr val="lt2"/>
              </a:buClr>
              <a:defRPr>
                <a:solidFill>
                  <a:schemeClr val="lt2"/>
                </a:solidFill>
              </a:defRPr>
            </a:lvl3pPr>
            <a:lvl4pPr lvl="3">
              <a:lnSpc>
                <a:spcPct val="115000"/>
              </a:lnSpc>
              <a:spcBef>
                <a:spcPts val="0"/>
              </a:spcBef>
              <a:spcAft>
                <a:spcPts val="1600"/>
              </a:spcAft>
              <a:buClr>
                <a:schemeClr val="lt2"/>
              </a:buClr>
              <a:defRPr>
                <a:solidFill>
                  <a:schemeClr val="lt2"/>
                </a:solidFill>
              </a:defRPr>
            </a:lvl4pPr>
            <a:lvl5pPr lvl="4">
              <a:lnSpc>
                <a:spcPct val="115000"/>
              </a:lnSpc>
              <a:spcBef>
                <a:spcPts val="0"/>
              </a:spcBef>
              <a:spcAft>
                <a:spcPts val="1600"/>
              </a:spcAft>
              <a:buClr>
                <a:schemeClr val="lt2"/>
              </a:buClr>
              <a:defRPr>
                <a:solidFill>
                  <a:schemeClr val="lt2"/>
                </a:solidFill>
              </a:defRPr>
            </a:lvl5pPr>
            <a:lvl6pPr lvl="5">
              <a:lnSpc>
                <a:spcPct val="115000"/>
              </a:lnSpc>
              <a:spcBef>
                <a:spcPts val="0"/>
              </a:spcBef>
              <a:spcAft>
                <a:spcPts val="1600"/>
              </a:spcAft>
              <a:buClr>
                <a:schemeClr val="lt2"/>
              </a:buClr>
              <a:defRPr>
                <a:solidFill>
                  <a:schemeClr val="lt2"/>
                </a:solidFill>
              </a:defRPr>
            </a:lvl6pPr>
            <a:lvl7pPr lvl="6">
              <a:lnSpc>
                <a:spcPct val="115000"/>
              </a:lnSpc>
              <a:spcBef>
                <a:spcPts val="0"/>
              </a:spcBef>
              <a:spcAft>
                <a:spcPts val="1600"/>
              </a:spcAft>
              <a:buClr>
                <a:schemeClr val="lt2"/>
              </a:buClr>
              <a:defRPr>
                <a:solidFill>
                  <a:schemeClr val="lt2"/>
                </a:solidFill>
              </a:defRPr>
            </a:lvl7pPr>
            <a:lvl8pPr lvl="7">
              <a:lnSpc>
                <a:spcPct val="115000"/>
              </a:lnSpc>
              <a:spcBef>
                <a:spcPts val="0"/>
              </a:spcBef>
              <a:spcAft>
                <a:spcPts val="1600"/>
              </a:spcAft>
              <a:buClr>
                <a:schemeClr val="lt2"/>
              </a:buClr>
              <a:defRPr>
                <a:solidFill>
                  <a:schemeClr val="lt2"/>
                </a:solidFill>
              </a:defRPr>
            </a:lvl8pPr>
            <a:lvl9pPr lvl="8">
              <a:lnSpc>
                <a:spcPct val="115000"/>
              </a:lnSpc>
              <a:spcBef>
                <a:spcPts val="0"/>
              </a:spcBef>
              <a:spcAft>
                <a:spcPts val="1600"/>
              </a:spcAft>
              <a:buClr>
                <a:schemeClr val="lt2"/>
              </a:buClr>
              <a:defRPr>
                <a:solidFill>
                  <a:schemeClr val="lt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lt2"/>
                </a:solidFill>
              </a:rPr>
              <a:t>‹#›</a:t>
            </a:fld>
            <a:endParaRPr lang="en-GB" sz="1000">
              <a:solidFill>
                <a:schemeClr val="lt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Art" TargetMode="External"/><Relationship Id="rId7"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hyperlink" Target="https://en.wikipedia.org/wiki/Product_(business)" TargetMode="External"/><Relationship Id="rId4" Type="http://schemas.openxmlformats.org/officeDocument/2006/relationships/hyperlink" Target="https://en.wikipedia.org/wiki/Entity"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744575"/>
            <a:ext cx="8520600" cy="2052600"/>
          </a:xfrm>
          <a:prstGeom prst="rect">
            <a:avLst/>
          </a:prstGeom>
        </p:spPr>
        <p:txBody>
          <a:bodyPr lIns="91425" tIns="91425" rIns="91425" bIns="91425" anchor="b" anchorCtr="0">
            <a:noAutofit/>
          </a:bodyPr>
          <a:lstStyle/>
          <a:p>
            <a:pPr lvl="0">
              <a:spcBef>
                <a:spcPts val="0"/>
              </a:spcBef>
              <a:buNone/>
            </a:pPr>
            <a:r>
              <a:rPr lang="en-GB"/>
              <a:t>Blackout Poetry</a:t>
            </a:r>
          </a:p>
        </p:txBody>
      </p:sp>
      <p:sp>
        <p:nvSpPr>
          <p:cNvPr id="55" name="Shape 55"/>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r>
              <a:rPr lang="en-GB"/>
              <a:t>A style of Found Poetry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lnSpc>
                <a:spcPct val="120000"/>
              </a:lnSpc>
              <a:spcBef>
                <a:spcPts val="0"/>
              </a:spcBef>
              <a:buNone/>
            </a:pPr>
            <a:r>
              <a:rPr lang="en-GB">
                <a:solidFill>
                  <a:srgbClr val="FFFFFF"/>
                </a:solidFill>
              </a:rPr>
              <a:t>Examples of Blackout Poetry:</a:t>
            </a:r>
          </a:p>
          <a:p>
            <a:pPr lvl="0" algn="ctr">
              <a:spcBef>
                <a:spcPts val="0"/>
              </a:spcBef>
              <a:buNone/>
            </a:pPr>
            <a:endParaRPr/>
          </a:p>
        </p:txBody>
      </p:sp>
      <p:sp>
        <p:nvSpPr>
          <p:cNvPr id="119" name="Shape 11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20" name="Shape 120"/>
          <p:cNvPicPr preferRelativeResize="0"/>
          <p:nvPr/>
        </p:nvPicPr>
        <p:blipFill>
          <a:blip r:embed="rId3">
            <a:alphaModFix/>
          </a:blip>
          <a:stretch>
            <a:fillRect/>
          </a:stretch>
        </p:blipFill>
        <p:spPr>
          <a:xfrm>
            <a:off x="2823900" y="1090350"/>
            <a:ext cx="3739600" cy="37396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GB"/>
              <a:t>Blackout Poetry</a:t>
            </a:r>
          </a:p>
        </p:txBody>
      </p:sp>
      <p:sp>
        <p:nvSpPr>
          <p:cNvPr id="126" name="Shape 12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ctr" rtl="0">
              <a:spcBef>
                <a:spcPts val="0"/>
              </a:spcBef>
              <a:buNone/>
            </a:pPr>
            <a:endParaRPr>
              <a:solidFill>
                <a:srgbClr val="FFFFFF"/>
              </a:solidFill>
            </a:endParaRPr>
          </a:p>
          <a:p>
            <a:pPr lvl="0" algn="ctr" rtl="0">
              <a:spcBef>
                <a:spcPts val="0"/>
              </a:spcBef>
              <a:buNone/>
            </a:pPr>
            <a:r>
              <a:rPr lang="en-GB">
                <a:solidFill>
                  <a:srgbClr val="FFFFFF"/>
                </a:solidFill>
              </a:rPr>
              <a:t>To create a deeper meaning in blackout poetry, often poets will create an image out of the words they have blacked out.  Doing so creates three levels of meaning within the text; the text's original meaning, the meaning of the words the poet has not blacked out, and the meaning of the image formed by the blackout</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GB"/>
              <a:t>Example of Blackout Poetry</a:t>
            </a:r>
          </a:p>
        </p:txBody>
      </p:sp>
      <p:sp>
        <p:nvSpPr>
          <p:cNvPr id="132" name="Shape 13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33" name="Shape 133"/>
          <p:cNvPicPr preferRelativeResize="0"/>
          <p:nvPr/>
        </p:nvPicPr>
        <p:blipFill>
          <a:blip r:embed="rId3">
            <a:alphaModFix/>
          </a:blip>
          <a:stretch>
            <a:fillRect/>
          </a:stretch>
        </p:blipFill>
        <p:spPr>
          <a:xfrm>
            <a:off x="3124612" y="1017732"/>
            <a:ext cx="2773775" cy="4041349"/>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295075"/>
            <a:ext cx="8520600" cy="572700"/>
          </a:xfrm>
          <a:prstGeom prst="rect">
            <a:avLst/>
          </a:prstGeom>
        </p:spPr>
        <p:txBody>
          <a:bodyPr lIns="91425" tIns="91425" rIns="91425" bIns="91425" anchor="t" anchorCtr="0">
            <a:noAutofit/>
          </a:bodyPr>
          <a:lstStyle/>
          <a:p>
            <a:pPr lvl="0" algn="ctr">
              <a:spcBef>
                <a:spcPts val="0"/>
              </a:spcBef>
              <a:buNone/>
            </a:pPr>
            <a:r>
              <a:rPr lang="en-GB"/>
              <a:t>Example of Blackout Poetry</a:t>
            </a:r>
          </a:p>
        </p:txBody>
      </p:sp>
      <p:sp>
        <p:nvSpPr>
          <p:cNvPr id="139" name="Shape 13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40" name="Shape 140"/>
          <p:cNvPicPr preferRelativeResize="0"/>
          <p:nvPr/>
        </p:nvPicPr>
        <p:blipFill>
          <a:blip r:embed="rId3">
            <a:alphaModFix/>
          </a:blip>
          <a:stretch>
            <a:fillRect/>
          </a:stretch>
        </p:blipFill>
        <p:spPr>
          <a:xfrm>
            <a:off x="2497100" y="867775"/>
            <a:ext cx="3773274" cy="4180924"/>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GB"/>
              <a:t>Example of Blackout Poetry</a:t>
            </a:r>
          </a:p>
        </p:txBody>
      </p:sp>
      <p:sp>
        <p:nvSpPr>
          <p:cNvPr id="146" name="Shape 14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47" name="Shape 147"/>
          <p:cNvPicPr preferRelativeResize="0"/>
          <p:nvPr/>
        </p:nvPicPr>
        <p:blipFill>
          <a:blip r:embed="rId3">
            <a:alphaModFix/>
          </a:blip>
          <a:stretch>
            <a:fillRect/>
          </a:stretch>
        </p:blipFill>
        <p:spPr>
          <a:xfrm>
            <a:off x="100600" y="1152487"/>
            <a:ext cx="3810000" cy="3810000"/>
          </a:xfrm>
          <a:prstGeom prst="rect">
            <a:avLst/>
          </a:prstGeom>
          <a:noFill/>
          <a:ln>
            <a:noFill/>
          </a:ln>
        </p:spPr>
      </p:pic>
      <p:pic>
        <p:nvPicPr>
          <p:cNvPr id="148" name="Shape 148"/>
          <p:cNvPicPr preferRelativeResize="0"/>
          <p:nvPr/>
        </p:nvPicPr>
        <p:blipFill>
          <a:blip r:embed="rId4">
            <a:alphaModFix/>
          </a:blip>
          <a:stretch>
            <a:fillRect/>
          </a:stretch>
        </p:blipFill>
        <p:spPr>
          <a:xfrm>
            <a:off x="3977514" y="1091800"/>
            <a:ext cx="2513160" cy="3931399"/>
          </a:xfrm>
          <a:prstGeom prst="rect">
            <a:avLst/>
          </a:prstGeom>
          <a:noFill/>
          <a:ln>
            <a:noFill/>
          </a:ln>
        </p:spPr>
      </p:pic>
      <p:pic>
        <p:nvPicPr>
          <p:cNvPr id="149" name="Shape 149"/>
          <p:cNvPicPr preferRelativeResize="0"/>
          <p:nvPr/>
        </p:nvPicPr>
        <p:blipFill>
          <a:blip r:embed="rId5">
            <a:alphaModFix/>
          </a:blip>
          <a:stretch>
            <a:fillRect/>
          </a:stretch>
        </p:blipFill>
        <p:spPr>
          <a:xfrm>
            <a:off x="6557599" y="1152500"/>
            <a:ext cx="2563474" cy="36883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102850"/>
            <a:ext cx="8520600" cy="572700"/>
          </a:xfrm>
          <a:prstGeom prst="rect">
            <a:avLst/>
          </a:prstGeom>
        </p:spPr>
        <p:txBody>
          <a:bodyPr lIns="91425" tIns="91425" rIns="91425" bIns="91425" anchor="t" anchorCtr="0">
            <a:noAutofit/>
          </a:bodyPr>
          <a:lstStyle/>
          <a:p>
            <a:pPr lvl="0" algn="ctr">
              <a:spcBef>
                <a:spcPts val="0"/>
              </a:spcBef>
              <a:buNone/>
            </a:pPr>
            <a:r>
              <a:rPr lang="en-GB"/>
              <a:t>Blackout Poetry</a:t>
            </a:r>
          </a:p>
        </p:txBody>
      </p:sp>
      <p:sp>
        <p:nvSpPr>
          <p:cNvPr id="155" name="Shape 155"/>
          <p:cNvSpPr txBox="1">
            <a:spLocks noGrp="1"/>
          </p:cNvSpPr>
          <p:nvPr>
            <p:ph type="body" idx="1"/>
          </p:nvPr>
        </p:nvSpPr>
        <p:spPr>
          <a:xfrm>
            <a:off x="311700" y="583500"/>
            <a:ext cx="8520600" cy="994500"/>
          </a:xfrm>
          <a:prstGeom prst="rect">
            <a:avLst/>
          </a:prstGeom>
        </p:spPr>
        <p:txBody>
          <a:bodyPr lIns="91425" tIns="91425" rIns="91425" bIns="91425" anchor="t" anchorCtr="0">
            <a:noAutofit/>
          </a:bodyPr>
          <a:lstStyle/>
          <a:p>
            <a:pPr lvl="0" algn="ctr">
              <a:spcBef>
                <a:spcPts val="0"/>
              </a:spcBef>
              <a:buNone/>
            </a:pPr>
            <a:r>
              <a:rPr lang="en-GB">
                <a:solidFill>
                  <a:srgbClr val="FFFFFF"/>
                </a:solidFill>
              </a:rPr>
              <a:t>Now, it’s time to create our own blackout poetry!  Grab a newspaper and start looking for your anchor word!</a:t>
            </a:r>
          </a:p>
        </p:txBody>
      </p:sp>
      <p:pic>
        <p:nvPicPr>
          <p:cNvPr id="156" name="Shape 156"/>
          <p:cNvPicPr preferRelativeResize="0"/>
          <p:nvPr/>
        </p:nvPicPr>
        <p:blipFill>
          <a:blip r:embed="rId3">
            <a:alphaModFix/>
          </a:blip>
          <a:stretch>
            <a:fillRect/>
          </a:stretch>
        </p:blipFill>
        <p:spPr>
          <a:xfrm>
            <a:off x="3155974" y="1260575"/>
            <a:ext cx="2832048" cy="37759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ctrTitle"/>
          </p:nvPr>
        </p:nvSpPr>
        <p:spPr>
          <a:xfrm>
            <a:off x="311700" y="-131150"/>
            <a:ext cx="8520600" cy="936600"/>
          </a:xfrm>
          <a:prstGeom prst="rect">
            <a:avLst/>
          </a:prstGeom>
        </p:spPr>
        <p:txBody>
          <a:bodyPr lIns="91425" tIns="91425" rIns="91425" bIns="91425" anchor="b" anchorCtr="0">
            <a:noAutofit/>
          </a:bodyPr>
          <a:lstStyle/>
          <a:p>
            <a:pPr lvl="0">
              <a:spcBef>
                <a:spcPts val="0"/>
              </a:spcBef>
              <a:buNone/>
            </a:pPr>
            <a:r>
              <a:rPr lang="en-GB" sz="4800"/>
              <a:t>Found Object Art</a:t>
            </a:r>
          </a:p>
        </p:txBody>
      </p:sp>
      <p:sp>
        <p:nvSpPr>
          <p:cNvPr id="61" name="Shape 61"/>
          <p:cNvSpPr txBox="1">
            <a:spLocks noGrp="1"/>
          </p:cNvSpPr>
          <p:nvPr>
            <p:ph type="subTitle" idx="1"/>
          </p:nvPr>
        </p:nvSpPr>
        <p:spPr>
          <a:xfrm>
            <a:off x="311700" y="636800"/>
            <a:ext cx="8520600" cy="792600"/>
          </a:xfrm>
          <a:prstGeom prst="rect">
            <a:avLst/>
          </a:prstGeom>
        </p:spPr>
        <p:txBody>
          <a:bodyPr lIns="91425" tIns="91425" rIns="91425" bIns="91425" anchor="t" anchorCtr="0">
            <a:noAutofit/>
          </a:bodyPr>
          <a:lstStyle/>
          <a:p>
            <a:pPr lvl="0">
              <a:spcBef>
                <a:spcPts val="0"/>
              </a:spcBef>
              <a:buNone/>
            </a:pPr>
            <a:r>
              <a:rPr lang="en-GB" sz="2000" b="1">
                <a:solidFill>
                  <a:srgbClr val="FFFFFF"/>
                </a:solidFill>
              </a:rPr>
              <a:t>Found object</a:t>
            </a:r>
            <a:r>
              <a:rPr lang="en-GB" sz="2000">
                <a:solidFill>
                  <a:srgbClr val="FFFFFF"/>
                </a:solidFill>
              </a:rPr>
              <a:t> originates from the French </a:t>
            </a:r>
            <a:r>
              <a:rPr lang="en-GB" sz="2000" i="1">
                <a:solidFill>
                  <a:srgbClr val="FFFFFF"/>
                </a:solidFill>
              </a:rPr>
              <a:t>objet trouvé</a:t>
            </a:r>
            <a:r>
              <a:rPr lang="en-GB" sz="2000">
                <a:solidFill>
                  <a:srgbClr val="FFFFFF"/>
                </a:solidFill>
              </a:rPr>
              <a:t>, describing </a:t>
            </a:r>
            <a:r>
              <a:rPr lang="en-GB" sz="2000">
                <a:solidFill>
                  <a:srgbClr val="FFFFFF"/>
                </a:solidFill>
                <a:hlinkClick r:id="rId3"/>
              </a:rPr>
              <a:t>art</a:t>
            </a:r>
            <a:r>
              <a:rPr lang="en-GB" sz="2000">
                <a:solidFill>
                  <a:srgbClr val="FFFFFF"/>
                </a:solidFill>
              </a:rPr>
              <a:t> created from undisguised, but often modified, </a:t>
            </a:r>
            <a:r>
              <a:rPr lang="en-GB" sz="2000">
                <a:solidFill>
                  <a:srgbClr val="FFFFFF"/>
                </a:solidFill>
                <a:hlinkClick r:id="rId4"/>
              </a:rPr>
              <a:t>objects</a:t>
            </a:r>
            <a:r>
              <a:rPr lang="en-GB" sz="2000">
                <a:solidFill>
                  <a:srgbClr val="FFFFFF"/>
                </a:solidFill>
              </a:rPr>
              <a:t> or </a:t>
            </a:r>
            <a:r>
              <a:rPr lang="en-GB" sz="2000">
                <a:solidFill>
                  <a:srgbClr val="FFFFFF"/>
                </a:solidFill>
                <a:hlinkClick r:id="rId5"/>
              </a:rPr>
              <a:t>products</a:t>
            </a:r>
            <a:r>
              <a:rPr lang="en-GB" sz="2000">
                <a:solidFill>
                  <a:srgbClr val="FFFFFF"/>
                </a:solidFill>
              </a:rPr>
              <a:t> that are not normally considered art, often because they already have a non-art function.</a:t>
            </a:r>
          </a:p>
        </p:txBody>
      </p:sp>
      <p:pic>
        <p:nvPicPr>
          <p:cNvPr id="62" name="Shape 62"/>
          <p:cNvPicPr preferRelativeResize="0"/>
          <p:nvPr/>
        </p:nvPicPr>
        <p:blipFill>
          <a:blip r:embed="rId6">
            <a:alphaModFix/>
          </a:blip>
          <a:stretch>
            <a:fillRect/>
          </a:stretch>
        </p:blipFill>
        <p:spPr>
          <a:xfrm>
            <a:off x="188324" y="2221049"/>
            <a:ext cx="3260699" cy="2852174"/>
          </a:xfrm>
          <a:prstGeom prst="rect">
            <a:avLst/>
          </a:prstGeom>
          <a:noFill/>
          <a:ln>
            <a:noFill/>
          </a:ln>
        </p:spPr>
      </p:pic>
      <p:pic>
        <p:nvPicPr>
          <p:cNvPr id="63" name="Shape 63"/>
          <p:cNvPicPr preferRelativeResize="0"/>
          <p:nvPr/>
        </p:nvPicPr>
        <p:blipFill>
          <a:blip r:embed="rId7">
            <a:alphaModFix/>
          </a:blip>
          <a:stretch>
            <a:fillRect/>
          </a:stretch>
        </p:blipFill>
        <p:spPr>
          <a:xfrm>
            <a:off x="4458538" y="2221050"/>
            <a:ext cx="4581061" cy="2852174"/>
          </a:xfrm>
          <a:prstGeom prst="rect">
            <a:avLst/>
          </a:prstGeom>
          <a:noFill/>
          <a:ln>
            <a:noFill/>
          </a:ln>
        </p:spPr>
      </p:pic>
      <p:sp>
        <p:nvSpPr>
          <p:cNvPr id="64" name="Shape 64"/>
          <p:cNvSpPr txBox="1"/>
          <p:nvPr/>
        </p:nvSpPr>
        <p:spPr>
          <a:xfrm>
            <a:off x="961425" y="1701150"/>
            <a:ext cx="1714500" cy="519900"/>
          </a:xfrm>
          <a:prstGeom prst="rect">
            <a:avLst/>
          </a:prstGeom>
          <a:noFill/>
          <a:ln>
            <a:noFill/>
          </a:ln>
        </p:spPr>
        <p:txBody>
          <a:bodyPr lIns="91425" tIns="91425" rIns="91425" bIns="91425" anchor="t" anchorCtr="0">
            <a:noAutofit/>
          </a:bodyPr>
          <a:lstStyle/>
          <a:p>
            <a:pPr lvl="0">
              <a:spcBef>
                <a:spcPts val="0"/>
              </a:spcBef>
              <a:buNone/>
            </a:pPr>
            <a:r>
              <a:rPr lang="en-GB" sz="2400">
                <a:solidFill>
                  <a:srgbClr val="FFFFFF"/>
                </a:solidFill>
              </a:rPr>
              <a:t>Duchamps </a:t>
            </a:r>
          </a:p>
        </p:txBody>
      </p:sp>
      <p:sp>
        <p:nvSpPr>
          <p:cNvPr id="65" name="Shape 65"/>
          <p:cNvSpPr txBox="1"/>
          <p:nvPr/>
        </p:nvSpPr>
        <p:spPr>
          <a:xfrm>
            <a:off x="6492625" y="1752750"/>
            <a:ext cx="1939200" cy="416700"/>
          </a:xfrm>
          <a:prstGeom prst="rect">
            <a:avLst/>
          </a:prstGeom>
          <a:noFill/>
          <a:ln>
            <a:noFill/>
          </a:ln>
        </p:spPr>
        <p:txBody>
          <a:bodyPr lIns="91425" tIns="91425" rIns="91425" bIns="91425" anchor="t" anchorCtr="0">
            <a:noAutofit/>
          </a:bodyPr>
          <a:lstStyle/>
          <a:p>
            <a:pPr lvl="0">
              <a:spcBef>
                <a:spcPts val="0"/>
              </a:spcBef>
              <a:buNone/>
            </a:pPr>
            <a:r>
              <a:rPr lang="en-GB" sz="2400">
                <a:solidFill>
                  <a:srgbClr val="FFFFFF"/>
                </a:solidFill>
              </a:rPr>
              <a:t>Warhol</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ctrTitle"/>
          </p:nvPr>
        </p:nvSpPr>
        <p:spPr>
          <a:xfrm>
            <a:off x="311708" y="0"/>
            <a:ext cx="8520600" cy="2052600"/>
          </a:xfrm>
          <a:prstGeom prst="rect">
            <a:avLst/>
          </a:prstGeom>
        </p:spPr>
        <p:txBody>
          <a:bodyPr lIns="91425" tIns="91425" rIns="91425" bIns="91425" anchor="b" anchorCtr="0">
            <a:noAutofit/>
          </a:bodyPr>
          <a:lstStyle/>
          <a:p>
            <a:pPr lvl="0">
              <a:spcBef>
                <a:spcPts val="0"/>
              </a:spcBef>
              <a:buNone/>
            </a:pPr>
            <a:r>
              <a:rPr lang="en-GB"/>
              <a:t>Found Poetry</a:t>
            </a:r>
          </a:p>
        </p:txBody>
      </p:sp>
      <p:sp>
        <p:nvSpPr>
          <p:cNvPr id="71" name="Shape 71"/>
          <p:cNvSpPr txBox="1">
            <a:spLocks noGrp="1"/>
          </p:cNvSpPr>
          <p:nvPr>
            <p:ph type="subTitle" idx="1"/>
          </p:nvPr>
        </p:nvSpPr>
        <p:spPr>
          <a:xfrm>
            <a:off x="311700" y="2175450"/>
            <a:ext cx="8520600" cy="792600"/>
          </a:xfrm>
          <a:prstGeom prst="rect">
            <a:avLst/>
          </a:prstGeom>
        </p:spPr>
        <p:txBody>
          <a:bodyPr lIns="91425" tIns="91425" rIns="91425" bIns="91425" anchor="t" anchorCtr="0">
            <a:noAutofit/>
          </a:bodyPr>
          <a:lstStyle/>
          <a:p>
            <a:pPr lvl="0">
              <a:spcBef>
                <a:spcPts val="0"/>
              </a:spcBef>
              <a:buNone/>
            </a:pPr>
            <a:r>
              <a:rPr lang="en-GB" sz="2400" b="1">
                <a:solidFill>
                  <a:srgbClr val="FFFFFF"/>
                </a:solidFill>
              </a:rPr>
              <a:t>Found poetry</a:t>
            </a:r>
            <a:r>
              <a:rPr lang="en-GB" sz="2400">
                <a:solidFill>
                  <a:srgbClr val="FFFFFF"/>
                </a:solidFill>
              </a:rPr>
              <a:t> is a type of </a:t>
            </a:r>
            <a:r>
              <a:rPr lang="en-GB" sz="2400" b="1">
                <a:solidFill>
                  <a:srgbClr val="FFFFFF"/>
                </a:solidFill>
              </a:rPr>
              <a:t>poetry</a:t>
            </a:r>
            <a:r>
              <a:rPr lang="en-GB" sz="2400">
                <a:solidFill>
                  <a:srgbClr val="FFFFFF"/>
                </a:solidFill>
              </a:rPr>
              <a:t> created by taking words, phrases, and sometimes whole passages from other sources and reframing them as </a:t>
            </a:r>
            <a:r>
              <a:rPr lang="en-GB" sz="2400" b="1">
                <a:solidFill>
                  <a:srgbClr val="FFFFFF"/>
                </a:solidFill>
              </a:rPr>
              <a:t>poetry</a:t>
            </a:r>
            <a:r>
              <a:rPr lang="en-GB" sz="2400">
                <a:solidFill>
                  <a:srgbClr val="FFFFFF"/>
                </a:solidFill>
              </a:rPr>
              <a:t> (a literary equivalent of a collage) by making changes in spacing and lines, or by adding or deleting text, thus imparting new meaning.</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ctrTitle"/>
          </p:nvPr>
        </p:nvSpPr>
        <p:spPr>
          <a:xfrm>
            <a:off x="466275" y="0"/>
            <a:ext cx="8520600" cy="792600"/>
          </a:xfrm>
          <a:prstGeom prst="rect">
            <a:avLst/>
          </a:prstGeom>
        </p:spPr>
        <p:txBody>
          <a:bodyPr lIns="91425" tIns="91425" rIns="91425" bIns="91425" anchor="b" anchorCtr="0">
            <a:noAutofit/>
          </a:bodyPr>
          <a:lstStyle/>
          <a:p>
            <a:pPr lvl="0">
              <a:spcBef>
                <a:spcPts val="0"/>
              </a:spcBef>
              <a:buNone/>
            </a:pPr>
            <a:r>
              <a:rPr lang="en-GB"/>
              <a:t>Example of Found Poetry</a:t>
            </a:r>
          </a:p>
        </p:txBody>
      </p:sp>
      <p:pic>
        <p:nvPicPr>
          <p:cNvPr id="77" name="Shape 77"/>
          <p:cNvPicPr preferRelativeResize="0"/>
          <p:nvPr/>
        </p:nvPicPr>
        <p:blipFill>
          <a:blip r:embed="rId3">
            <a:alphaModFix/>
          </a:blip>
          <a:stretch>
            <a:fillRect/>
          </a:stretch>
        </p:blipFill>
        <p:spPr>
          <a:xfrm>
            <a:off x="85650" y="698025"/>
            <a:ext cx="4339125" cy="4386450"/>
          </a:xfrm>
          <a:prstGeom prst="rect">
            <a:avLst/>
          </a:prstGeom>
          <a:noFill/>
          <a:ln>
            <a:noFill/>
          </a:ln>
        </p:spPr>
      </p:pic>
      <p:pic>
        <p:nvPicPr>
          <p:cNvPr id="78" name="Shape 78"/>
          <p:cNvPicPr preferRelativeResize="0"/>
          <p:nvPr/>
        </p:nvPicPr>
        <p:blipFill rotWithShape="1">
          <a:blip r:embed="rId4">
            <a:alphaModFix/>
          </a:blip>
          <a:srcRect l="17115" r="6338"/>
          <a:stretch/>
        </p:blipFill>
        <p:spPr>
          <a:xfrm>
            <a:off x="4615075" y="698025"/>
            <a:ext cx="4244097" cy="4386448"/>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ctrTitle"/>
          </p:nvPr>
        </p:nvSpPr>
        <p:spPr>
          <a:xfrm>
            <a:off x="424125" y="123675"/>
            <a:ext cx="8520600" cy="874800"/>
          </a:xfrm>
          <a:prstGeom prst="rect">
            <a:avLst/>
          </a:prstGeom>
        </p:spPr>
        <p:txBody>
          <a:bodyPr lIns="91425" tIns="91425" rIns="91425" bIns="91425" anchor="b" anchorCtr="0">
            <a:noAutofit/>
          </a:bodyPr>
          <a:lstStyle/>
          <a:p>
            <a:pPr lvl="0">
              <a:spcBef>
                <a:spcPts val="0"/>
              </a:spcBef>
              <a:buNone/>
            </a:pPr>
            <a:r>
              <a:rPr lang="en-GB"/>
              <a:t>Example of Found Poetry</a:t>
            </a:r>
          </a:p>
        </p:txBody>
      </p:sp>
      <p:sp>
        <p:nvSpPr>
          <p:cNvPr id="84" name="Shape 84"/>
          <p:cNvSpPr txBox="1">
            <a:spLocks noGrp="1"/>
          </p:cNvSpPr>
          <p:nvPr>
            <p:ph type="subTitle" idx="1"/>
          </p:nvPr>
        </p:nvSpPr>
        <p:spPr>
          <a:xfrm>
            <a:off x="311700" y="2834125"/>
            <a:ext cx="8520600" cy="792600"/>
          </a:xfrm>
          <a:prstGeom prst="rect">
            <a:avLst/>
          </a:prstGeom>
        </p:spPr>
        <p:txBody>
          <a:bodyPr lIns="91425" tIns="91425" rIns="91425" bIns="91425" anchor="t" anchorCtr="0">
            <a:noAutofit/>
          </a:bodyPr>
          <a:lstStyle/>
          <a:p>
            <a:pPr lvl="0">
              <a:spcBef>
                <a:spcPts val="0"/>
              </a:spcBef>
              <a:buNone/>
            </a:pPr>
            <a:endParaRPr/>
          </a:p>
        </p:txBody>
      </p:sp>
      <p:pic>
        <p:nvPicPr>
          <p:cNvPr id="85" name="Shape 85"/>
          <p:cNvPicPr preferRelativeResize="0"/>
          <p:nvPr/>
        </p:nvPicPr>
        <p:blipFill>
          <a:blip r:embed="rId3">
            <a:alphaModFix/>
          </a:blip>
          <a:stretch>
            <a:fillRect/>
          </a:stretch>
        </p:blipFill>
        <p:spPr>
          <a:xfrm>
            <a:off x="3027899" y="896600"/>
            <a:ext cx="3088200" cy="4117601"/>
          </a:xfrm>
          <a:prstGeom prst="rect">
            <a:avLst/>
          </a:prstGeom>
          <a:noFill/>
          <a:ln>
            <a:noFill/>
          </a:ln>
        </p:spPr>
      </p:pic>
      <p:sp>
        <p:nvSpPr>
          <p:cNvPr id="86" name="Shape 86"/>
          <p:cNvSpPr txBox="1"/>
          <p:nvPr/>
        </p:nvSpPr>
        <p:spPr>
          <a:xfrm>
            <a:off x="780625" y="1710925"/>
            <a:ext cx="1218900" cy="874800"/>
          </a:xfrm>
          <a:prstGeom prst="rect">
            <a:avLst/>
          </a:prstGeom>
          <a:noFill/>
          <a:ln>
            <a:noFill/>
          </a:ln>
        </p:spPr>
        <p:txBody>
          <a:bodyPr lIns="91425" tIns="91425" rIns="91425" bIns="91425" anchor="t" anchorCtr="0">
            <a:noAutofit/>
          </a:bodyPr>
          <a:lstStyle/>
          <a:p>
            <a:pPr lvl="0">
              <a:spcBef>
                <a:spcPts val="0"/>
              </a:spcBef>
              <a:buNone/>
            </a:pPr>
            <a:r>
              <a:rPr lang="en-GB" sz="2400">
                <a:solidFill>
                  <a:srgbClr val="FFFFFF"/>
                </a:solidFill>
              </a:rPr>
              <a:t>Hey guys, look...</a:t>
            </a:r>
          </a:p>
        </p:txBody>
      </p:sp>
      <p:sp>
        <p:nvSpPr>
          <p:cNvPr id="87" name="Shape 87"/>
          <p:cNvSpPr txBox="1"/>
          <p:nvPr/>
        </p:nvSpPr>
        <p:spPr>
          <a:xfrm>
            <a:off x="6405325" y="3325625"/>
            <a:ext cx="2309700" cy="1197600"/>
          </a:xfrm>
          <a:prstGeom prst="rect">
            <a:avLst/>
          </a:prstGeom>
          <a:noFill/>
          <a:ln>
            <a:noFill/>
          </a:ln>
        </p:spPr>
        <p:txBody>
          <a:bodyPr lIns="91425" tIns="91425" rIns="91425" bIns="91425" anchor="t" anchorCtr="0">
            <a:noAutofit/>
          </a:bodyPr>
          <a:lstStyle/>
          <a:p>
            <a:pPr lvl="0">
              <a:spcBef>
                <a:spcPts val="0"/>
              </a:spcBef>
              <a:buNone/>
            </a:pPr>
            <a:r>
              <a:rPr lang="en-GB" sz="2400" dirty="0" smtClean="0">
                <a:solidFill>
                  <a:srgbClr val="FFFFFF"/>
                </a:solidFill>
              </a:rPr>
              <a:t>...</a:t>
            </a:r>
            <a:r>
              <a:rPr lang="en-GB" sz="2400" dirty="0" smtClean="0">
                <a:solidFill>
                  <a:srgbClr val="FFFFFF"/>
                </a:solidFill>
              </a:rPr>
              <a:t>Mr. Neville </a:t>
            </a:r>
            <a:r>
              <a:rPr lang="en-GB" sz="2400" dirty="0" smtClean="0">
                <a:solidFill>
                  <a:srgbClr val="FFFFFF"/>
                </a:solidFill>
              </a:rPr>
              <a:t>‘found </a:t>
            </a:r>
            <a:r>
              <a:rPr lang="en-GB" sz="2400" dirty="0">
                <a:solidFill>
                  <a:srgbClr val="FFFFFF"/>
                </a:solidFill>
              </a:rPr>
              <a:t>poetry’!!!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GB"/>
              <a:t>Blackout Poetry</a:t>
            </a:r>
          </a:p>
        </p:txBody>
      </p:sp>
      <p:sp>
        <p:nvSpPr>
          <p:cNvPr id="93" name="Shape 9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ctr" rtl="0">
              <a:spcBef>
                <a:spcPts val="0"/>
              </a:spcBef>
              <a:buNone/>
            </a:pPr>
            <a:r>
              <a:rPr lang="en-GB">
                <a:solidFill>
                  <a:srgbClr val="FFFFFF"/>
                </a:solidFill>
              </a:rPr>
              <a:t>Blackout Poetry uses everyday texts, such as newspapers or books, to create poetry.  The poet uses a black marker to “blackout” the majority of the words on the page, leaving a few words untouched that make up the lines of a poem.</a:t>
            </a:r>
          </a:p>
          <a:p>
            <a:pPr lvl="0" algn="ctr" rtl="0">
              <a:spcBef>
                <a:spcPts val="0"/>
              </a:spcBef>
              <a:buNone/>
            </a:pPr>
            <a:endParaRPr>
              <a:solidFill>
                <a:srgbClr val="FFFFFF"/>
              </a:solidFill>
            </a:endParaRPr>
          </a:p>
          <a:p>
            <a:pPr lvl="0" algn="ctr">
              <a:spcBef>
                <a:spcPts val="0"/>
              </a:spcBef>
              <a:buNone/>
            </a:pPr>
            <a:r>
              <a:rPr lang="en-GB">
                <a:solidFill>
                  <a:srgbClr val="FFFFFF"/>
                </a:solidFill>
              </a:rPr>
              <a:t>The central idea is to devise a completely new text from previously published words and images, which the reader is free to interpret as she/ he wishes.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GB"/>
              <a:t>Examples of Blackout Poetry:</a:t>
            </a:r>
          </a:p>
        </p:txBody>
      </p:sp>
      <p:sp>
        <p:nvSpPr>
          <p:cNvPr id="99" name="Shape 99"/>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00" name="Shape 100"/>
          <p:cNvPicPr preferRelativeResize="0"/>
          <p:nvPr/>
        </p:nvPicPr>
        <p:blipFill>
          <a:blip r:embed="rId3">
            <a:alphaModFix/>
          </a:blip>
          <a:stretch>
            <a:fillRect/>
          </a:stretch>
        </p:blipFill>
        <p:spPr>
          <a:xfrm>
            <a:off x="2511562" y="1152475"/>
            <a:ext cx="3927225" cy="3927225"/>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lgn="ctr">
              <a:spcBef>
                <a:spcPts val="0"/>
              </a:spcBef>
              <a:buNone/>
            </a:pPr>
            <a:r>
              <a:rPr lang="en-GB"/>
              <a:t>Blackout Poetry</a:t>
            </a:r>
          </a:p>
        </p:txBody>
      </p:sp>
      <p:sp>
        <p:nvSpPr>
          <p:cNvPr id="106" name="Shape 10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gn="ctr" rtl="0">
              <a:spcBef>
                <a:spcPts val="0"/>
              </a:spcBef>
              <a:buNone/>
            </a:pPr>
            <a:endParaRPr>
              <a:solidFill>
                <a:srgbClr val="FFFFFF"/>
              </a:solidFill>
            </a:endParaRPr>
          </a:p>
          <a:p>
            <a:pPr lvl="0" algn="ctr">
              <a:spcBef>
                <a:spcPts val="0"/>
              </a:spcBef>
              <a:buNone/>
            </a:pPr>
            <a:r>
              <a:rPr lang="en-GB">
                <a:solidFill>
                  <a:srgbClr val="FFFFFF"/>
                </a:solidFill>
              </a:rPr>
              <a:t>Before even reading the text they are using, often poets begin their blackout poems by finding an </a:t>
            </a:r>
            <a:r>
              <a:rPr lang="en-GB" b="1">
                <a:solidFill>
                  <a:srgbClr val="FFFFFF"/>
                </a:solidFill>
              </a:rPr>
              <a:t>anchor word </a:t>
            </a:r>
            <a:r>
              <a:rPr lang="en-GB">
                <a:solidFill>
                  <a:srgbClr val="FFFFFF"/>
                </a:solidFill>
              </a:rPr>
              <a:t>that serves as the starting point and topic of the poem.  This word will guide the direction of their poem.  Once poets have found their anchor word, they then fully read the text that they are using, looking for words that will make up the rest of the poem.</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84300" y="1727875"/>
            <a:ext cx="3105300" cy="1221000"/>
          </a:xfrm>
          <a:prstGeom prst="rect">
            <a:avLst/>
          </a:prstGeom>
        </p:spPr>
        <p:txBody>
          <a:bodyPr lIns="91425" tIns="91425" rIns="91425" bIns="91425" anchor="t" anchorCtr="0">
            <a:noAutofit/>
          </a:bodyPr>
          <a:lstStyle/>
          <a:p>
            <a:pPr lvl="0" algn="ctr">
              <a:lnSpc>
                <a:spcPct val="120000"/>
              </a:lnSpc>
              <a:spcBef>
                <a:spcPts val="0"/>
              </a:spcBef>
              <a:buNone/>
            </a:pPr>
            <a:r>
              <a:rPr lang="en-GB">
                <a:solidFill>
                  <a:srgbClr val="FFFFFF"/>
                </a:solidFill>
              </a:rPr>
              <a:t>Examples of Blackout Poetry</a:t>
            </a:r>
          </a:p>
          <a:p>
            <a:pPr lvl="0" algn="ctr">
              <a:spcBef>
                <a:spcPts val="0"/>
              </a:spcBef>
              <a:buNone/>
            </a:pPr>
            <a:endParaRPr/>
          </a:p>
        </p:txBody>
      </p:sp>
      <p:sp>
        <p:nvSpPr>
          <p:cNvPr id="112" name="Shape 112"/>
          <p:cNvSpPr txBox="1">
            <a:spLocks noGrp="1"/>
          </p:cNvSpPr>
          <p:nvPr>
            <p:ph type="body" idx="1"/>
          </p:nvPr>
        </p:nvSpPr>
        <p:spPr>
          <a:xfrm>
            <a:off x="384300" y="11282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13" name="Shape 113"/>
          <p:cNvPicPr preferRelativeResize="0"/>
          <p:nvPr/>
        </p:nvPicPr>
        <p:blipFill>
          <a:blip r:embed="rId3">
            <a:alphaModFix/>
          </a:blip>
          <a:stretch>
            <a:fillRect/>
          </a:stretch>
        </p:blipFill>
        <p:spPr>
          <a:xfrm>
            <a:off x="4929674" y="123900"/>
            <a:ext cx="3849825" cy="4895699"/>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398</Words>
  <Application>Microsoft Office PowerPoint</Application>
  <PresentationFormat>On-screen Show (16:9)</PresentationFormat>
  <Paragraphs>30</Paragraphs>
  <Slides>15</Slides>
  <Notes>15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simple-dark-2</vt:lpstr>
      <vt:lpstr>Blackout Poetry</vt:lpstr>
      <vt:lpstr>Found Object Art</vt:lpstr>
      <vt:lpstr>Found Poetry</vt:lpstr>
      <vt:lpstr>Example of Found Poetry</vt:lpstr>
      <vt:lpstr>Example of Found Poetry</vt:lpstr>
      <vt:lpstr>Blackout Poetry</vt:lpstr>
      <vt:lpstr>Examples of Blackout Poetry:</vt:lpstr>
      <vt:lpstr>Blackout Poetry</vt:lpstr>
      <vt:lpstr>Examples of Blackout Poetry </vt:lpstr>
      <vt:lpstr>Examples of Blackout Poetry: </vt:lpstr>
      <vt:lpstr>Blackout Poetry</vt:lpstr>
      <vt:lpstr>Example of Blackout Poetry</vt:lpstr>
      <vt:lpstr>Example of Blackout Poetry</vt:lpstr>
      <vt:lpstr>Example of Blackout Poetry</vt:lpstr>
      <vt:lpstr>Blackout Poetry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Blackout Poetry</dc:title>
  <dc:creator>Sophie Demers</dc:creator>
  <cp:lastModifiedBy>Sophie Demers</cp:lastModifiedBy>
  <cp:revision>1</cp:revision>
  <dcterms:modified xsi:type="dcterms:W3CDTF">2016-05-04T00:50:43Z</dcterms:modified>
</cp:coreProperties>
</file>